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2" r:id="rId6"/>
    <p:sldId id="263" r:id="rId7"/>
    <p:sldId id="266" r:id="rId8"/>
    <p:sldId id="260" r:id="rId9"/>
    <p:sldId id="261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20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primrose\fdrive$\ESC\utilities\_Utilities\Utility%20Modeling\Utility%20Benchmarking\2018-2019_Fiscal%20Year%20Utilities%20Benchmark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primrose\fdrive$\ESC\utilities\Water%20Resource%20Specialist\Water%20Data\2018-12_Water%20Data%20Comparis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FY 2017-2018 Utilities Cost ($) Benchmark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'Benchmark Graphics'!$D$42</c:f>
              <c:strCache>
                <c:ptCount val="1"/>
                <c:pt idx="0">
                  <c:v>Cost ($)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C44-43F6-93BB-0AAFE4DF21D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C44-43F6-93BB-0AAFE4DF21D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2C44-43F6-93BB-0AAFE4DF21D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2C44-43F6-93BB-0AAFE4DF21D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2C44-43F6-93BB-0AAFE4DF21D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2C44-43F6-93BB-0AAFE4DF21DF}"/>
              </c:ext>
            </c:extLst>
          </c:dPt>
          <c:cat>
            <c:multiLvlStrRef>
              <c:f>'Benchmark Graphics'!$B$43:$C$48</c:f>
              <c:multiLvlStrCache>
                <c:ptCount val="6"/>
                <c:lvl>
                  <c:pt idx="0">
                    <c:v>3-yr Baseline</c:v>
                  </c:pt>
                  <c:pt idx="1">
                    <c:v>FY 2018-2019</c:v>
                  </c:pt>
                  <c:pt idx="2">
                    <c:v>3-yr Baseline</c:v>
                  </c:pt>
                  <c:pt idx="3">
                    <c:v>FY 2018-2019</c:v>
                  </c:pt>
                  <c:pt idx="4">
                    <c:v>3-yr Baseline</c:v>
                  </c:pt>
                  <c:pt idx="5">
                    <c:v>2018</c:v>
                  </c:pt>
                </c:lvl>
                <c:lvl>
                  <c:pt idx="0">
                    <c:v>Electricity</c:v>
                  </c:pt>
                  <c:pt idx="2">
                    <c:v>Natural Gas</c:v>
                  </c:pt>
                  <c:pt idx="4">
                    <c:v>Total Water</c:v>
                  </c:pt>
                </c:lvl>
              </c:multiLvlStrCache>
            </c:multiLvlStrRef>
          </c:cat>
          <c:val>
            <c:numRef>
              <c:f>'Benchmark Graphics'!$D$43:$D$48</c:f>
              <c:numCache>
                <c:formatCode>"$"#,##0</c:formatCode>
                <c:ptCount val="6"/>
                <c:pt idx="0">
                  <c:v>4415972.876666666</c:v>
                </c:pt>
                <c:pt idx="1">
                  <c:v>4559926.6599999992</c:v>
                </c:pt>
                <c:pt idx="2">
                  <c:v>918784.72999999986</c:v>
                </c:pt>
                <c:pt idx="3">
                  <c:v>937644.97000000009</c:v>
                </c:pt>
                <c:pt idx="4">
                  <c:v>1025617.4999666667</c:v>
                </c:pt>
                <c:pt idx="5">
                  <c:v>1096185.4299999997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C44-43F6-93BB-0AAFE4DF21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324477896"/>
        <c:axId val="324476328"/>
      </c:barChart>
      <c:catAx>
        <c:axId val="324477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4476328"/>
        <c:crosses val="autoZero"/>
        <c:auto val="1"/>
        <c:lblAlgn val="ctr"/>
        <c:lblOffset val="100"/>
        <c:noMultiLvlLbl val="0"/>
      </c:catAx>
      <c:valAx>
        <c:axId val="324476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4477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'Savings Table'!$C$4</c:f>
              <c:strCache>
                <c:ptCount val="1"/>
                <c:pt idx="0">
                  <c:v>Usage (kGal)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238-4EBA-9B72-EE80E423DC0C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238-4EBA-9B72-EE80E423DC0C}"/>
              </c:ext>
            </c:extLst>
          </c:dPt>
          <c:cat>
            <c:strRef>
              <c:f>'Savings Table'!$B$5:$B$10</c:f>
              <c:strCache>
                <c:ptCount val="6"/>
                <c:pt idx="0">
                  <c:v>Baseline (3-yr Avg.)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'Savings Table'!$C$5:$C$10</c:f>
              <c:numCache>
                <c:formatCode>#,##0</c:formatCode>
                <c:ptCount val="6"/>
                <c:pt idx="0">
                  <c:v>241588</c:v>
                </c:pt>
                <c:pt idx="1">
                  <c:v>224363</c:v>
                </c:pt>
                <c:pt idx="2">
                  <c:v>247886</c:v>
                </c:pt>
                <c:pt idx="3">
                  <c:v>252514</c:v>
                </c:pt>
                <c:pt idx="4">
                  <c:v>199905</c:v>
                </c:pt>
                <c:pt idx="5">
                  <c:v>202738.10519999999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38-4EBA-9B72-EE80E423DC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476720"/>
        <c:axId val="24015582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'Savings Table'!$B$4</c15:sqref>
                        </c15:formulaRef>
                      </c:ext>
                    </c:extLst>
                    <c:strCache>
                      <c:ptCount val="1"/>
                      <c:pt idx="0">
                        <c:v>Time Period 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'Savings Table'!$B$5:$B$10</c15:sqref>
                        </c15:formulaRef>
                      </c:ext>
                    </c:extLst>
                    <c:strCache>
                      <c:ptCount val="6"/>
                      <c:pt idx="0">
                        <c:v>Baseline (3-yr Avg.)</c:v>
                      </c:pt>
                      <c:pt idx="1">
                        <c:v>2014</c:v>
                      </c:pt>
                      <c:pt idx="2">
                        <c:v>2015</c:v>
                      </c:pt>
                      <c:pt idx="3">
                        <c:v>2016</c:v>
                      </c:pt>
                      <c:pt idx="4">
                        <c:v>2017</c:v>
                      </c:pt>
                      <c:pt idx="5">
                        <c:v>2018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'Savings Table'!$B$5:$B$10</c15:sqref>
                        </c15:formulaRef>
                      </c:ext>
                    </c:extLst>
                    <c:numCache>
                      <c:formatCode>General</c:formatCode>
                      <c:ptCount val="6"/>
                      <c:pt idx="0">
                        <c:v>0</c:v>
                      </c:pt>
                      <c:pt idx="1">
                        <c:v>2014</c:v>
                      </c:pt>
                      <c:pt idx="2">
                        <c:v>2015</c:v>
                      </c:pt>
                      <c:pt idx="3">
                        <c:v>2016</c:v>
                      </c:pt>
                      <c:pt idx="4">
                        <c:v>2017</c:v>
                      </c:pt>
                      <c:pt idx="5">
                        <c:v>2018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A-4238-4EBA-9B72-EE80E423DC0C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2"/>
          <c:order val="2"/>
          <c:tx>
            <c:strRef>
              <c:f>'Savings Table'!$D$4</c:f>
              <c:strCache>
                <c:ptCount val="1"/>
                <c:pt idx="0">
                  <c:v>Cost ($)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Pt>
            <c:idx val="4"/>
            <c:marker>
              <c:symbol val="diamond"/>
              <c:size val="8"/>
              <c:spPr>
                <a:solidFill>
                  <a:srgbClr val="00B05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00B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4238-4EBA-9B72-EE80E423DC0C}"/>
              </c:ext>
            </c:extLst>
          </c:dPt>
          <c:dPt>
            <c:idx val="5"/>
            <c:marker>
              <c:symbol val="diamond"/>
              <c:size val="8"/>
              <c:spPr>
                <a:solidFill>
                  <a:srgbClr val="00B05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rgbClr val="00B05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4238-4EBA-9B72-EE80E423DC0C}"/>
              </c:ext>
            </c:extLst>
          </c:dPt>
          <c:val>
            <c:numRef>
              <c:f>'Savings Table'!$D$5:$D$10</c:f>
              <c:numCache>
                <c:formatCode>"$"#,##0_);[Red]\("$"#,##0\)</c:formatCode>
                <c:ptCount val="6"/>
                <c:pt idx="0">
                  <c:v>1254951</c:v>
                </c:pt>
                <c:pt idx="1">
                  <c:v>1022408</c:v>
                </c:pt>
                <c:pt idx="2">
                  <c:v>1336502</c:v>
                </c:pt>
                <c:pt idx="3">
                  <c:v>1405941</c:v>
                </c:pt>
                <c:pt idx="4">
                  <c:v>1142806</c:v>
                </c:pt>
                <c:pt idx="5">
                  <c:v>1209890.6199999999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238-4EBA-9B72-EE80E423DC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0154648"/>
        <c:axId val="240152296"/>
      </c:lineChart>
      <c:catAx>
        <c:axId val="324476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155824"/>
        <c:crosses val="autoZero"/>
        <c:auto val="1"/>
        <c:lblAlgn val="ctr"/>
        <c:lblOffset val="100"/>
        <c:noMultiLvlLbl val="0"/>
      </c:catAx>
      <c:valAx>
        <c:axId val="240155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4476720"/>
        <c:crosses val="autoZero"/>
        <c:crossBetween val="between"/>
      </c:valAx>
      <c:valAx>
        <c:axId val="240152296"/>
        <c:scaling>
          <c:orientation val="minMax"/>
        </c:scaling>
        <c:delete val="0"/>
        <c:axPos val="r"/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154648"/>
        <c:crosses val="max"/>
        <c:crossBetween val="between"/>
      </c:valAx>
      <c:catAx>
        <c:axId val="2401546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401522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accent4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$/kGal Rate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-4.5217391304347834E-2"/>
                  <c:y val="-8.46406323756049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233-4709-8EEA-E8B9668921B5}"/>
                </c:ext>
              </c:extLst>
            </c:dLbl>
            <c:dLbl>
              <c:idx val="1"/>
              <c:layout>
                <c:manualLayout>
                  <c:x val="-4.5217391304347827E-2"/>
                  <c:y val="-9.9233844854157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233-4709-8EEA-E8B9668921B5}"/>
                </c:ext>
              </c:extLst>
            </c:dLbl>
            <c:dLbl>
              <c:idx val="2"/>
              <c:layout>
                <c:manualLayout>
                  <c:x val="-4.5217391304347869E-2"/>
                  <c:y val="-8.17219898798944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233-4709-8EEA-E8B9668921B5}"/>
                </c:ext>
              </c:extLst>
            </c:dLbl>
            <c:dLbl>
              <c:idx val="3"/>
              <c:layout>
                <c:manualLayout>
                  <c:x val="-4.5217391304347827E-2"/>
                  <c:y val="-7.29660623927628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233-4709-8EEA-E8B9668921B5}"/>
                </c:ext>
              </c:extLst>
            </c:dLbl>
            <c:dLbl>
              <c:idx val="4"/>
              <c:layout>
                <c:manualLayout>
                  <c:x val="-4.5217391304347918E-2"/>
                  <c:y val="-7.00474198970523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233-4709-8EEA-E8B9668921B5}"/>
                </c:ext>
              </c:extLst>
            </c:dLbl>
            <c:dLbl>
              <c:idx val="5"/>
              <c:layout>
                <c:manualLayout>
                  <c:x val="-4.5217391304347827E-2"/>
                  <c:y val="-6.12914924099208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233-4709-8EEA-E8B9668921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Sheet1!$B$4:$B$9</c:f>
              <c:strCache>
                <c:ptCount val="6"/>
                <c:pt idx="0">
                  <c:v>Baseline (3-yr Avg.)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strCache>
            </c:strRef>
          </c:cat>
          <c:val>
            <c:numRef>
              <c:f>Sheet1!$C$4:$C$9</c:f>
              <c:numCache>
                <c:formatCode>"$"#,##0.00</c:formatCode>
                <c:ptCount val="6"/>
                <c:pt idx="0">
                  <c:v>5.19</c:v>
                </c:pt>
                <c:pt idx="1">
                  <c:v>4.5599999999999996</c:v>
                </c:pt>
                <c:pt idx="2">
                  <c:v>5.39</c:v>
                </c:pt>
                <c:pt idx="3">
                  <c:v>5.57</c:v>
                </c:pt>
                <c:pt idx="4">
                  <c:v>5.72</c:v>
                </c:pt>
                <c:pt idx="5">
                  <c:v>5.97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233-4709-8EEA-E8B9668921B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0156608"/>
        <c:axId val="240157000"/>
      </c:lineChart>
      <c:catAx>
        <c:axId val="24015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157000"/>
        <c:crosses val="autoZero"/>
        <c:auto val="1"/>
        <c:lblAlgn val="ctr"/>
        <c:lblOffset val="100"/>
        <c:noMultiLvlLbl val="0"/>
      </c:catAx>
      <c:valAx>
        <c:axId val="24015700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&quot;$&quot;#,##0.00" sourceLinked="1"/>
        <c:majorTickMark val="none"/>
        <c:minorTickMark val="none"/>
        <c:tickLblPos val="nextTo"/>
        <c:crossAx val="240156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0.83033</cdr:x>
      <cdr:y>0.73655</cdr:y>
    </cdr:from>
    <cdr:to>
      <cdr:x>1</cdr:x>
      <cdr:y>0.87531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65235" y="2790824"/>
          <a:ext cx="1198505" cy="5257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+ 3.2%</a:t>
          </a:r>
        </a:p>
      </cdr:txBody>
    </cdr:sp>
  </cdr:relSizeAnchor>
  <cdr:relSizeAnchor xmlns:cdr="http://schemas.openxmlformats.org/drawingml/2006/chartDrawing">
    <cdr:from>
      <cdr:x>0.24291</cdr:x>
      <cdr:y>0.45715</cdr:y>
    </cdr:from>
    <cdr:to>
      <cdr:x>0.43338</cdr:x>
      <cdr:y>0.59591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554352" y="1989213"/>
          <a:ext cx="2002907" cy="6037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+2.0%</a:t>
          </a:r>
        </a:p>
      </cdr:txBody>
    </cdr:sp>
  </cdr:relSizeAnchor>
  <cdr:relSizeAnchor xmlns:cdr="http://schemas.openxmlformats.org/drawingml/2006/chartDrawing">
    <cdr:from>
      <cdr:x>0.26589</cdr:x>
      <cdr:y>0.1927</cdr:y>
    </cdr:from>
    <cdr:to>
      <cdr:x>0.43557</cdr:x>
      <cdr:y>0.33146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795952" y="838503"/>
          <a:ext cx="1784287" cy="6037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+ 6.4%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6071-75F8-464F-9743-892F1C51DFA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26F5-7E45-44FD-A001-8634C5664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5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6071-75F8-464F-9743-892F1C51DFA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26F5-7E45-44FD-A001-8634C5664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2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6071-75F8-464F-9743-892F1C51DFA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26F5-7E45-44FD-A001-8634C5664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18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434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869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884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49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050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993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7431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4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6071-75F8-464F-9743-892F1C51DFA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26F5-7E45-44FD-A001-8634C5664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96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4191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715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75269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7153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89192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420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0405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788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6071-75F8-464F-9743-892F1C51DFA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26F5-7E45-44FD-A001-8634C5664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18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6071-75F8-464F-9743-892F1C51DFA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26F5-7E45-44FD-A001-8634C5664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67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6071-75F8-464F-9743-892F1C51DFA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26F5-7E45-44FD-A001-8634C5664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6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6071-75F8-464F-9743-892F1C51DFA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26F5-7E45-44FD-A001-8634C5664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6071-75F8-464F-9743-892F1C51DFA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26F5-7E45-44FD-A001-8634C5664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9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6071-75F8-464F-9743-892F1C51DFA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26F5-7E45-44FD-A001-8634C5664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18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6071-75F8-464F-9743-892F1C51DFA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26F5-7E45-44FD-A001-8634C5664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2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D6071-75F8-464F-9743-892F1C51DFA2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D26F5-7E45-44FD-A001-8634C56641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00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19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Adams 12 Five Star Schools</a:t>
            </a:r>
            <a:b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Sustainability Endeavors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98125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Shannon Oliver</a:t>
            </a:r>
          </a:p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Manager, Energy &amp; Sustainability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Adams 12 Five Star Schools</a:t>
            </a:r>
          </a:p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October 31, 2019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9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Next District SMP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Current SMP wraps up June 2020</a:t>
            </a:r>
          </a:p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Progress under current is SMP is only 47% goals achievement</a:t>
            </a:r>
          </a:p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Missing components identified:</a:t>
            </a:r>
          </a:p>
          <a:p>
            <a:pPr lvl="1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District-level Energy Policy</a:t>
            </a:r>
          </a:p>
          <a:p>
            <a:pPr lvl="1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District-level Materials Management Plan</a:t>
            </a:r>
          </a:p>
          <a:p>
            <a:pPr lvl="1"/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District-level Green Purchasing Policy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Utilizing the Continuous Improvement process</a:t>
            </a:r>
          </a:p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Currently interviewing students:  What does sustainability mean to them?</a:t>
            </a:r>
          </a:p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Will interview Sr. Staff as well</a:t>
            </a:r>
          </a:p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Framework:  TBD</a:t>
            </a:r>
          </a:p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Focus Areas &amp; Goals:  TBD</a:t>
            </a:r>
          </a:p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Timeframe:  TBD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87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Thanks for listening and coming to Adams 12!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4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QUESTIONS?</a:t>
            </a:r>
            <a:endParaRPr lang="en-US" sz="4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680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959429"/>
            <a:ext cx="7766936" cy="2091407"/>
          </a:xfrm>
        </p:spPr>
        <p:txBody>
          <a:bodyPr/>
          <a:lstStyle/>
          <a:p>
            <a:r>
              <a:rPr lang="en-US" sz="4000" dirty="0" smtClean="0"/>
              <a:t>CASDEM Sustainability Departments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10/31/19 | Hal Corin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446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of EM/Sustainability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67543"/>
            <a:ext cx="8754049" cy="4937760"/>
          </a:xfrm>
        </p:spPr>
        <p:txBody>
          <a:bodyPr>
            <a:noAutofit/>
          </a:bodyPr>
          <a:lstStyle/>
          <a:p>
            <a:r>
              <a:rPr lang="en-US" sz="2400" dirty="0" smtClean="0"/>
              <a:t>When were your departments started? </a:t>
            </a:r>
          </a:p>
          <a:p>
            <a:r>
              <a:rPr lang="en-US" sz="2400" dirty="0"/>
              <a:t>Initial goal or duties?</a:t>
            </a:r>
          </a:p>
          <a:p>
            <a:endParaRPr lang="en-US" sz="2400" dirty="0" smtClean="0"/>
          </a:p>
          <a:p>
            <a:r>
              <a:rPr lang="en-US" sz="2400" dirty="0"/>
              <a:t>Where </a:t>
            </a:r>
            <a:r>
              <a:rPr lang="en-US" sz="2400" dirty="0" smtClean="0"/>
              <a:t>is your department in </a:t>
            </a:r>
            <a:r>
              <a:rPr lang="en-US" sz="2400" dirty="0"/>
              <a:t>the org structure?</a:t>
            </a:r>
          </a:p>
          <a:p>
            <a:pPr lvl="1"/>
            <a:r>
              <a:rPr lang="en-US" sz="2000" dirty="0"/>
              <a:t>Is anyone outside of facilities or operations?</a:t>
            </a:r>
          </a:p>
          <a:p>
            <a:r>
              <a:rPr lang="en-US" sz="2400" dirty="0" smtClean="0"/>
              <a:t>Has anyone been successful at integrating sustainability into curriculum?</a:t>
            </a:r>
          </a:p>
          <a:p>
            <a:r>
              <a:rPr lang="en-US" sz="2400" dirty="0" smtClean="0"/>
              <a:t>Are there district level staff outside of your department that would be considered as working on sustainable topics?</a:t>
            </a:r>
          </a:p>
        </p:txBody>
      </p:sp>
    </p:spTree>
    <p:extLst>
      <p:ext uri="{BB962C8B-B14F-4D97-AF65-F5344CB8AC3E}">
        <p14:creationId xmlns:p14="http://schemas.microsoft.com/office/powerpoint/2010/main" val="2636562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Majority Scoring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408067"/>
            <a:ext cx="6624803" cy="523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710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RESULTS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4547809" cy="4566782"/>
          </a:xfrm>
        </p:spPr>
        <p:txBody>
          <a:bodyPr>
            <a:noAutofit/>
          </a:bodyPr>
          <a:lstStyle/>
          <a:p>
            <a:r>
              <a:rPr lang="en-US" sz="2200" dirty="0" smtClean="0"/>
              <a:t>Eleven Respondents</a:t>
            </a:r>
          </a:p>
          <a:p>
            <a:r>
              <a:rPr lang="en-US" sz="2200" dirty="0" smtClean="0"/>
              <a:t>Outliers</a:t>
            </a:r>
          </a:p>
          <a:p>
            <a:r>
              <a:rPr lang="en-US" sz="2200" dirty="0" smtClean="0"/>
              <a:t>Core responsibilities: Electricity, Natural Gas, Water, Renewables</a:t>
            </a:r>
          </a:p>
          <a:p>
            <a:pPr lvl="1"/>
            <a:r>
              <a:rPr lang="en-US" dirty="0" smtClean="0"/>
              <a:t>10/11 have Renewables!</a:t>
            </a:r>
          </a:p>
          <a:p>
            <a:r>
              <a:rPr lang="en-US" sz="2200" dirty="0" smtClean="0"/>
              <a:t>6 have EVs and Composting</a:t>
            </a:r>
          </a:p>
          <a:p>
            <a:r>
              <a:rPr lang="en-US" sz="2200" dirty="0" smtClean="0"/>
              <a:t>5 w/ Sustainable Construction, Building Auto, and SMPs</a:t>
            </a:r>
          </a:p>
          <a:p>
            <a:r>
              <a:rPr lang="en-US" sz="2200" dirty="0" smtClean="0"/>
              <a:t>2 w/ Gardens, Transportation, Sustainable Procurement</a:t>
            </a:r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1769" y="1580606"/>
            <a:ext cx="6932377" cy="514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07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QUESTIONS FOR THE FEW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1949"/>
            <a:ext cx="9420255" cy="488029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Who has the District/Community Advisory Board?</a:t>
            </a:r>
          </a:p>
          <a:p>
            <a:r>
              <a:rPr lang="en-US" sz="2400" dirty="0" smtClean="0"/>
              <a:t>Who is responsible for SMP and where are you in the process?</a:t>
            </a:r>
          </a:p>
          <a:p>
            <a:r>
              <a:rPr lang="en-US" sz="2400" dirty="0" smtClean="0"/>
              <a:t>What level of support for EVs and what’s next?</a:t>
            </a:r>
          </a:p>
          <a:p>
            <a:pPr lvl="1"/>
            <a:r>
              <a:rPr lang="en-US" sz="2200" dirty="0" smtClean="0"/>
              <a:t>What related policies have been implemented?</a:t>
            </a:r>
          </a:p>
          <a:p>
            <a:r>
              <a:rPr lang="en-US" sz="2400" dirty="0" smtClean="0"/>
              <a:t>Is composting supported at sites or done district wide?</a:t>
            </a:r>
          </a:p>
          <a:p>
            <a:r>
              <a:rPr lang="en-US" sz="2400" dirty="0" smtClean="0"/>
              <a:t>What has been accomplished in sustainable procurement?</a:t>
            </a:r>
          </a:p>
          <a:p>
            <a:r>
              <a:rPr lang="en-US" sz="2400" dirty="0" smtClean="0"/>
              <a:t>What is the DW Appliance Policy like?</a:t>
            </a:r>
          </a:p>
          <a:p>
            <a:pPr lvl="1"/>
            <a:r>
              <a:rPr lang="en-US" sz="2200" dirty="0" smtClean="0"/>
              <a:t>What barriers do others see in adoption?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119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5507" y="1848604"/>
            <a:ext cx="6715590" cy="5009396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Districts with 1 on staff, what’s the first position you would hire?</a:t>
            </a:r>
          </a:p>
          <a:p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Are any positions grant funded?</a:t>
            </a:r>
          </a:p>
          <a:p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Staffs w/ 2-3, what is your division of labor?</a:t>
            </a:r>
          </a:p>
          <a:p>
            <a:r>
              <a:rPr 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DPS and Arapahoe Co?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251" y="272972"/>
            <a:ext cx="2502218" cy="637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578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Districts that check many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888" y="1593669"/>
            <a:ext cx="10295465" cy="444769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Have these areas shifted or were they always the plan?</a:t>
            </a:r>
          </a:p>
          <a:p>
            <a:r>
              <a:rPr lang="en-US" sz="2800" dirty="0" smtClean="0"/>
              <a:t>How have you justified new staff or creation of new positions?</a:t>
            </a:r>
          </a:p>
          <a:p>
            <a:r>
              <a:rPr lang="en-US" sz="2800" dirty="0" smtClean="0"/>
              <a:t>In what areas are you trying to expand scope of responsibility?</a:t>
            </a:r>
          </a:p>
          <a:p>
            <a:r>
              <a:rPr lang="en-US" sz="2800" dirty="0" smtClean="0"/>
              <a:t>What’s next?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90383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Does anybody have a 100% renewable or net zero goal?</a:t>
            </a:r>
          </a:p>
          <a:p>
            <a:r>
              <a:rPr lang="en-US" sz="2800" dirty="0" smtClean="0"/>
              <a:t>How about migration off of natural gas?</a:t>
            </a:r>
          </a:p>
          <a:p>
            <a:endParaRPr lang="en-US" sz="2800" dirty="0" smtClean="0"/>
          </a:p>
          <a:p>
            <a:r>
              <a:rPr lang="en-US" sz="2800" dirty="0" smtClean="0"/>
              <a:t>What goals do you have in place?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2963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5008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2018-2019 Utilities Performance Benchmark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996742"/>
              </p:ext>
            </p:extLst>
          </p:nvPr>
        </p:nvGraphicFramePr>
        <p:xfrm>
          <a:off x="665612" y="1380687"/>
          <a:ext cx="10688188" cy="4707239"/>
        </p:xfrm>
        <a:graphic>
          <a:graphicData uri="http://schemas.openxmlformats.org/drawingml/2006/table">
            <a:tbl>
              <a:tblPr/>
              <a:tblGrid>
                <a:gridCol w="3505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8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8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62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41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Parameter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Period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Performance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Percent Change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18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Electricity Use (kWh/</a:t>
                      </a:r>
                      <a:r>
                        <a:rPr lang="en-US" sz="1600" b="1" i="0" u="none" strike="noStrike" dirty="0" err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US" sz="1600" b="1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3-yr Baseline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38,131,315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7.81%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5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FY 2018-2019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41,362,538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18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Natural Gas Use (</a:t>
                      </a:r>
                      <a:r>
                        <a:rPr lang="en-US" sz="1600" b="1" i="0" u="none" strike="noStrike" dirty="0" err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therm</a:t>
                      </a:r>
                      <a:r>
                        <a:rPr lang="en-US" sz="1600" b="1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600" b="1" i="0" u="none" strike="noStrike" dirty="0" err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US" sz="1600" b="1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3-yr Baseline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1,638,595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4.10%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FY 2018-2019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1,708,719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418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Energy Use Intensity (</a:t>
                      </a:r>
                      <a:r>
                        <a:rPr lang="en-US" sz="1600" b="1" i="0" u="none" strike="noStrike" dirty="0" err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kBtu</a:t>
                      </a:r>
                      <a:r>
                        <a:rPr lang="en-US" sz="1600" b="1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/sq. ft</a:t>
                      </a:r>
                      <a:r>
                        <a:rPr lang="en-US" sz="16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  <a:endParaRPr lang="en-US" sz="1600" b="1" i="0" u="none" strike="noStrike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3-yr Baseline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65.2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5.15%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4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FY 2018-2019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68.7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4188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Renewable Energy Offset (%)</a:t>
                      </a:r>
                    </a:p>
                  </a:txBody>
                  <a:tcPr marL="3810" marR="3810" marT="381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3-yr Baseline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5.7%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12.28%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4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FY 2018-2019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6.4%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4188"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Bus Fleet Fuel Efficiency (gal/VMT)</a:t>
                      </a:r>
                    </a:p>
                  </a:txBody>
                  <a:tcPr marL="3810" marR="3810" marT="381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3-yr Baseline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5.4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-2.06%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4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FY 2017-2018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5.3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418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Indoor Water Use</a:t>
                      </a:r>
                      <a:r>
                        <a:rPr lang="en-US" sz="1600" b="1" i="0" u="none" strike="noStrike" baseline="300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1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600" b="1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600" b="1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600" b="1" i="0" u="none" strike="noStrike" dirty="0" err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kGal</a:t>
                      </a:r>
                      <a:r>
                        <a:rPr lang="en-US" sz="1600" b="1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600" b="1" i="0" u="none" strike="noStrike" dirty="0" err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US" sz="1600" b="1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3-yr Baseline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39,758.1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1.91%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4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40,530.4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418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Total Water Use</a:t>
                      </a:r>
                      <a:r>
                        <a:rPr lang="en-US" sz="1600" b="1" i="0" u="none" strike="noStrike" baseline="3000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1" i="0" u="none" strike="noStrike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(kGal/yr)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3-yr Baseline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224,622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-23.59%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4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181,751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418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Student Engagement (# Green Teams)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FY 2016-2017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-38.10%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4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FY 2018-2019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418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Waste Diversion   Rate (%)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FY 2016-2017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16.9%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10.82%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41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FY 2018-2019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19.0%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67467"/>
              </p:ext>
            </p:extLst>
          </p:nvPr>
        </p:nvGraphicFramePr>
        <p:xfrm>
          <a:off x="838200" y="6303910"/>
          <a:ext cx="9788630" cy="221409"/>
        </p:xfrm>
        <a:graphic>
          <a:graphicData uri="http://schemas.openxmlformats.org/drawingml/2006/table">
            <a:tbl>
              <a:tblPr/>
              <a:tblGrid>
                <a:gridCol w="9788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140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baseline="300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100" b="0" i="1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Total Water Use Benchmark based on </a:t>
                      </a:r>
                      <a:r>
                        <a:rPr lang="en-US" sz="1100" b="0" i="1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calendar </a:t>
                      </a:r>
                      <a:r>
                        <a:rPr lang="en-US" sz="1100" b="0" i="1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year due to watering season.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07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2018-2019 Utilities Cost Benchmark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2662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830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2018-2019 SMP Goals Progress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628" y="1456814"/>
            <a:ext cx="9174278" cy="5172862"/>
          </a:xfrm>
        </p:spPr>
      </p:pic>
    </p:spTree>
    <p:extLst>
      <p:ext uri="{BB962C8B-B14F-4D97-AF65-F5344CB8AC3E}">
        <p14:creationId xmlns:p14="http://schemas.microsoft.com/office/powerpoint/2010/main" val="240599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095521"/>
              </p:ext>
            </p:extLst>
          </p:nvPr>
        </p:nvGraphicFramePr>
        <p:xfrm>
          <a:off x="248856" y="707774"/>
          <a:ext cx="11690430" cy="6051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16817" y="5995685"/>
            <a:ext cx="3339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Water Resource Specialist Active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183371" y="1"/>
            <a:ext cx="10515600" cy="847788"/>
          </a:xfrm>
        </p:spPr>
        <p:txBody>
          <a:bodyPr/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 Deeper Dive – Water Numbers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6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 Deeper Dive – Water Rates ($/</a:t>
            </a:r>
            <a:r>
              <a:rPr lang="en-US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kGal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)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1074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899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Organic Growth – Composting &amp; Recycling Success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579700"/>
            <a:ext cx="4105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 school composting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13756" y="2579699"/>
            <a:ext cx="4105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8* schools composting</a:t>
            </a:r>
          </a:p>
        </p:txBody>
      </p:sp>
      <p:cxnSp>
        <p:nvCxnSpPr>
          <p:cNvPr id="10" name="Straight Arrow Connector 9"/>
          <p:cNvCxnSpPr>
            <a:stCxn id="7" idx="3"/>
            <a:endCxn id="8" idx="1"/>
          </p:cNvCxnSpPr>
          <p:nvPr/>
        </p:nvCxnSpPr>
        <p:spPr>
          <a:xfrm flipV="1">
            <a:off x="5020117" y="2872087"/>
            <a:ext cx="1593639" cy="1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13755" y="3212855"/>
            <a:ext cx="4105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*2 more in discussions</a:t>
            </a:r>
            <a:endParaRPr lang="en-US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1" y="1690688"/>
            <a:ext cx="4105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2015/2016 School Year</a:t>
            </a:r>
            <a:endParaRPr lang="en-US" sz="2000" u="sng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13755" y="1690688"/>
            <a:ext cx="4105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2019/2020 School Year</a:t>
            </a:r>
            <a:endParaRPr lang="en-US" sz="2000" u="sng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398" y="3761097"/>
            <a:ext cx="41057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16 cafeteria recycling</a:t>
            </a:r>
          </a:p>
          <a:p>
            <a:pPr algn="ctr"/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programs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13754" y="3761096"/>
            <a:ext cx="41057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19 cafeteria recycling</a:t>
            </a:r>
          </a:p>
          <a:p>
            <a:pPr algn="ctr"/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programs</a:t>
            </a:r>
          </a:p>
        </p:txBody>
      </p:sp>
      <p:cxnSp>
        <p:nvCxnSpPr>
          <p:cNvPr id="16" name="Straight Arrow Connector 15"/>
          <p:cNvCxnSpPr>
            <a:stCxn id="14" idx="3"/>
            <a:endCxn id="15" idx="1"/>
          </p:cNvCxnSpPr>
          <p:nvPr/>
        </p:nvCxnSpPr>
        <p:spPr>
          <a:xfrm flipV="1">
            <a:off x="5020115" y="4299705"/>
            <a:ext cx="1593639" cy="1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14398" y="5355863"/>
            <a:ext cx="4105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17% Diversion Rate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13754" y="5355862"/>
            <a:ext cx="4105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19% Diversion Rate</a:t>
            </a:r>
          </a:p>
        </p:txBody>
      </p:sp>
      <p:cxnSp>
        <p:nvCxnSpPr>
          <p:cNvPr id="20" name="Straight Arrow Connector 19"/>
          <p:cNvCxnSpPr>
            <a:stCxn id="18" idx="3"/>
            <a:endCxn id="19" idx="1"/>
          </p:cNvCxnSpPr>
          <p:nvPr/>
        </p:nvCxnSpPr>
        <p:spPr>
          <a:xfrm flipV="1">
            <a:off x="5020115" y="5648250"/>
            <a:ext cx="1593639" cy="1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9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Two Big Projects for 2019/2020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39" y="1825625"/>
            <a:ext cx="6216198" cy="4351338"/>
          </a:xfrm>
        </p:spPr>
      </p:pic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144" y="1825625"/>
            <a:ext cx="3362397" cy="4351338"/>
          </a:xfrm>
        </p:spPr>
      </p:pic>
    </p:spTree>
    <p:extLst>
      <p:ext uri="{BB962C8B-B14F-4D97-AF65-F5344CB8AC3E}">
        <p14:creationId xmlns:p14="http://schemas.microsoft.com/office/powerpoint/2010/main" val="118372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Energy Performance Contract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Utilizing CEO process and MOU</a:t>
            </a:r>
          </a:p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6 vendors responded to RFP</a:t>
            </a:r>
          </a:p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 vendors selected for interviews</a:t>
            </a:r>
          </a:p>
          <a:p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McKinstry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awarded IGA contract</a:t>
            </a:r>
          </a:p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60% Design meeting in early Dec</a:t>
            </a:r>
          </a:p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Final design early 2020</a:t>
            </a:r>
          </a:p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Construction summer 2020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8 elementary schools</a:t>
            </a:r>
          </a:p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Full LED upgrades</a:t>
            </a:r>
          </a:p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Full integration into Niagara 4 platform</a:t>
            </a:r>
          </a:p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Smart electricity meters</a:t>
            </a:r>
          </a:p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Irrigation and plumbing water efficiency</a:t>
            </a:r>
          </a:p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Capital HVAC work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Solar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56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697</Words>
  <Application>Microsoft Office PowerPoint</Application>
  <PresentationFormat>Widescreen</PresentationFormat>
  <Paragraphs>163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Trebuchet MS</vt:lpstr>
      <vt:lpstr>Wingdings 3</vt:lpstr>
      <vt:lpstr>Office Theme</vt:lpstr>
      <vt:lpstr>Facet</vt:lpstr>
      <vt:lpstr>Adams 12 Five Star Schools Sustainability Endeavors</vt:lpstr>
      <vt:lpstr>2018-2019 Utilities Performance Benchmark</vt:lpstr>
      <vt:lpstr>2018-2019 Utilities Cost Benchmark</vt:lpstr>
      <vt:lpstr>2018-2019 SMP Goals Progress</vt:lpstr>
      <vt:lpstr>A Deeper Dive – Water Numbers</vt:lpstr>
      <vt:lpstr>A Deeper Dive – Water Rates ($/kGal)</vt:lpstr>
      <vt:lpstr>Organic Growth – Composting &amp; Recycling Success</vt:lpstr>
      <vt:lpstr>Two Big Projects for 2019/2020</vt:lpstr>
      <vt:lpstr>Energy Performance Contract</vt:lpstr>
      <vt:lpstr>Next District SMP</vt:lpstr>
      <vt:lpstr>Thanks for listening and coming to Adams 12!</vt:lpstr>
      <vt:lpstr>CASDEM Sustainability Departments</vt:lpstr>
      <vt:lpstr>Origins of EM/Sustainability Program</vt:lpstr>
      <vt:lpstr>Majority Scoring</vt:lpstr>
      <vt:lpstr>RESULTS</vt:lpstr>
      <vt:lpstr>QUESTIONS FOR THE FEW</vt:lpstr>
      <vt:lpstr>PowerPoint Presentation</vt:lpstr>
      <vt:lpstr>Districts that check many boxes</vt:lpstr>
      <vt:lpstr>Goals</vt:lpstr>
    </vt:vector>
  </TitlesOfParts>
  <Company>Adams 12 Five Star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Adams 12 Five Star Schools Sustainability Endeavors</dc:title>
  <dc:creator>Shannon Oliver</dc:creator>
  <cp:lastModifiedBy>Craig A. Wright</cp:lastModifiedBy>
  <cp:revision>20</cp:revision>
  <dcterms:created xsi:type="dcterms:W3CDTF">2019-10-28T13:54:05Z</dcterms:created>
  <dcterms:modified xsi:type="dcterms:W3CDTF">2019-11-05T21:38:02Z</dcterms:modified>
</cp:coreProperties>
</file>