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2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corin\Desktop\COVID%20Work\Confirmed%20savings%20from%20raw%20UMS%20Data\COVID%20Savings%20from%20Raw%20Bill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corin\Desktop\COVID%20Work\Confirmed%20savings%20from%20raw%20UMS%20Data\COVID%20Savings%20from%20Raw%20Bil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935154199475066"/>
          <c:y val="0.10253601633129192"/>
          <c:w val="0.76779954068241474"/>
          <c:h val="0.848559784193642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kWh 4/19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Sheet1!$A$3:$A$23</c:f>
              <c:strCache>
                <c:ptCount val="21"/>
                <c:pt idx="0">
                  <c:v>Allendale ES</c:v>
                </c:pt>
                <c:pt idx="1">
                  <c:v>Campbell ES</c:v>
                </c:pt>
                <c:pt idx="2">
                  <c:v>Devinny ES</c:v>
                </c:pt>
                <c:pt idx="3">
                  <c:v>Fitzmorris ES</c:v>
                </c:pt>
                <c:pt idx="4">
                  <c:v>Foothills ES</c:v>
                </c:pt>
                <c:pt idx="5">
                  <c:v>Glennon Heights ES</c:v>
                </c:pt>
                <c:pt idx="6">
                  <c:v>Green Mountain ES</c:v>
                </c:pt>
                <c:pt idx="7">
                  <c:v>Lumberg ES</c:v>
                </c:pt>
                <c:pt idx="8">
                  <c:v>Marshdale ES</c:v>
                </c:pt>
                <c:pt idx="9">
                  <c:v>Parr ES</c:v>
                </c:pt>
                <c:pt idx="10">
                  <c:v>Witt ES</c:v>
                </c:pt>
                <c:pt idx="11">
                  <c:v>Warren Tech North</c:v>
                </c:pt>
                <c:pt idx="13">
                  <c:v>Bell MS</c:v>
                </c:pt>
                <c:pt idx="14">
                  <c:v>Dunstan MS</c:v>
                </c:pt>
                <c:pt idx="15">
                  <c:v>Everitt MS</c:v>
                </c:pt>
                <c:pt idx="16">
                  <c:v>Falcon Bluff MS</c:v>
                </c:pt>
                <c:pt idx="18">
                  <c:v>Green Mountain HS</c:v>
                </c:pt>
                <c:pt idx="19">
                  <c:v>Jefferson HS</c:v>
                </c:pt>
                <c:pt idx="20">
                  <c:v>Warren Tech</c:v>
                </c:pt>
              </c:strCache>
            </c:strRef>
          </c:cat>
          <c:val>
            <c:numRef>
              <c:f>Sheet1!$B$3:$B$23</c:f>
              <c:numCache>
                <c:formatCode>#,##0</c:formatCode>
                <c:ptCount val="21"/>
                <c:pt idx="0">
                  <c:v>16480</c:v>
                </c:pt>
                <c:pt idx="1">
                  <c:v>24000</c:v>
                </c:pt>
                <c:pt idx="2">
                  <c:v>30852</c:v>
                </c:pt>
                <c:pt idx="3">
                  <c:v>23680</c:v>
                </c:pt>
                <c:pt idx="4">
                  <c:v>18560</c:v>
                </c:pt>
                <c:pt idx="5">
                  <c:v>16725</c:v>
                </c:pt>
                <c:pt idx="6">
                  <c:v>20640</c:v>
                </c:pt>
                <c:pt idx="7">
                  <c:v>28560</c:v>
                </c:pt>
                <c:pt idx="8">
                  <c:v>21403</c:v>
                </c:pt>
                <c:pt idx="9">
                  <c:v>22720</c:v>
                </c:pt>
                <c:pt idx="10">
                  <c:v>20792</c:v>
                </c:pt>
                <c:pt idx="11">
                  <c:v>19520</c:v>
                </c:pt>
                <c:pt idx="13">
                  <c:v>61245</c:v>
                </c:pt>
                <c:pt idx="14">
                  <c:v>68640</c:v>
                </c:pt>
                <c:pt idx="15">
                  <c:v>50012</c:v>
                </c:pt>
                <c:pt idx="16">
                  <c:v>53577</c:v>
                </c:pt>
                <c:pt idx="18">
                  <c:v>101811</c:v>
                </c:pt>
                <c:pt idx="19">
                  <c:v>57668</c:v>
                </c:pt>
                <c:pt idx="20">
                  <c:v>115395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88-4F88-9D12-FDB167BD935E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kWh 4/20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Sheet1!$A$3:$A$23</c:f>
              <c:strCache>
                <c:ptCount val="21"/>
                <c:pt idx="0">
                  <c:v>Allendale ES</c:v>
                </c:pt>
                <c:pt idx="1">
                  <c:v>Campbell ES</c:v>
                </c:pt>
                <c:pt idx="2">
                  <c:v>Devinny ES</c:v>
                </c:pt>
                <c:pt idx="3">
                  <c:v>Fitzmorris ES</c:v>
                </c:pt>
                <c:pt idx="4">
                  <c:v>Foothills ES</c:v>
                </c:pt>
                <c:pt idx="5">
                  <c:v>Glennon Heights ES</c:v>
                </c:pt>
                <c:pt idx="6">
                  <c:v>Green Mountain ES</c:v>
                </c:pt>
                <c:pt idx="7">
                  <c:v>Lumberg ES</c:v>
                </c:pt>
                <c:pt idx="8">
                  <c:v>Marshdale ES</c:v>
                </c:pt>
                <c:pt idx="9">
                  <c:v>Parr ES</c:v>
                </c:pt>
                <c:pt idx="10">
                  <c:v>Witt ES</c:v>
                </c:pt>
                <c:pt idx="11">
                  <c:v>Warren Tech North</c:v>
                </c:pt>
                <c:pt idx="13">
                  <c:v>Bell MS</c:v>
                </c:pt>
                <c:pt idx="14">
                  <c:v>Dunstan MS</c:v>
                </c:pt>
                <c:pt idx="15">
                  <c:v>Everitt MS</c:v>
                </c:pt>
                <c:pt idx="16">
                  <c:v>Falcon Bluff MS</c:v>
                </c:pt>
                <c:pt idx="18">
                  <c:v>Green Mountain HS</c:v>
                </c:pt>
                <c:pt idx="19">
                  <c:v>Jefferson HS</c:v>
                </c:pt>
                <c:pt idx="20">
                  <c:v>Warren Tech</c:v>
                </c:pt>
              </c:strCache>
            </c:strRef>
          </c:cat>
          <c:val>
            <c:numRef>
              <c:f>Sheet1!$C$3:$C$23</c:f>
              <c:numCache>
                <c:formatCode>#,##0</c:formatCode>
                <c:ptCount val="21"/>
                <c:pt idx="0">
                  <c:v>11280</c:v>
                </c:pt>
                <c:pt idx="1">
                  <c:v>14240</c:v>
                </c:pt>
                <c:pt idx="2">
                  <c:v>6198</c:v>
                </c:pt>
                <c:pt idx="3">
                  <c:v>14240</c:v>
                </c:pt>
                <c:pt idx="4">
                  <c:v>12480</c:v>
                </c:pt>
                <c:pt idx="5">
                  <c:v>9857</c:v>
                </c:pt>
                <c:pt idx="6">
                  <c:v>15200</c:v>
                </c:pt>
                <c:pt idx="7">
                  <c:v>18640</c:v>
                </c:pt>
                <c:pt idx="8">
                  <c:v>5123</c:v>
                </c:pt>
                <c:pt idx="9">
                  <c:v>13760</c:v>
                </c:pt>
                <c:pt idx="10">
                  <c:v>8184</c:v>
                </c:pt>
                <c:pt idx="11">
                  <c:v>10880</c:v>
                </c:pt>
                <c:pt idx="12" formatCode="0%">
                  <c:v>0.46924965521422185</c:v>
                </c:pt>
                <c:pt idx="13">
                  <c:v>31338</c:v>
                </c:pt>
                <c:pt idx="14">
                  <c:v>31470</c:v>
                </c:pt>
                <c:pt idx="15">
                  <c:v>27605</c:v>
                </c:pt>
                <c:pt idx="16">
                  <c:v>35312</c:v>
                </c:pt>
                <c:pt idx="17" formatCode="0%">
                  <c:v>0.46150320806599449</c:v>
                </c:pt>
                <c:pt idx="18">
                  <c:v>54272</c:v>
                </c:pt>
                <c:pt idx="19">
                  <c:v>41417</c:v>
                </c:pt>
                <c:pt idx="20">
                  <c:v>83118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88-4F88-9D12-FDB167BD935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75228216"/>
        <c:axId val="675230184"/>
      </c:barChart>
      <c:catAx>
        <c:axId val="675228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5230184"/>
        <c:crosses val="autoZero"/>
        <c:auto val="1"/>
        <c:lblAlgn val="ctr"/>
        <c:lblOffset val="100"/>
        <c:noMultiLvlLbl val="0"/>
      </c:catAx>
      <c:valAx>
        <c:axId val="675230184"/>
        <c:scaling>
          <c:orientation val="minMax"/>
          <c:max val="120000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5228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1297572178475"/>
          <c:y val="1.2278798483522892E-2"/>
          <c:w val="0.41429896653543308"/>
          <c:h val="9.1424905220180805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kWh and kW Cost Comparisons from April Bills '19 - '20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1983436842473497E-2"/>
          <c:y val="9.4430592009332168E-2"/>
          <c:w val="0.9244748953801587"/>
          <c:h val="0.688474628171478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Sheet1!$J$1:$J$2</c:f>
              <c:strCache>
                <c:ptCount val="2"/>
                <c:pt idx="0">
                  <c:v>April 2019</c:v>
                </c:pt>
                <c:pt idx="1">
                  <c:v>kWh Cost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Sheet1!$H$3:$H$23</c:f>
              <c:strCache>
                <c:ptCount val="21"/>
                <c:pt idx="0">
                  <c:v>Allendale ES</c:v>
                </c:pt>
                <c:pt idx="1">
                  <c:v>Campbell ES</c:v>
                </c:pt>
                <c:pt idx="2">
                  <c:v>Devinny ES</c:v>
                </c:pt>
                <c:pt idx="3">
                  <c:v>Fitzmorris ES</c:v>
                </c:pt>
                <c:pt idx="4">
                  <c:v>Foothills ES</c:v>
                </c:pt>
                <c:pt idx="5">
                  <c:v>Glennon Heights ES</c:v>
                </c:pt>
                <c:pt idx="6">
                  <c:v>Green Mountain ES</c:v>
                </c:pt>
                <c:pt idx="7">
                  <c:v>Lumberg ES</c:v>
                </c:pt>
                <c:pt idx="8">
                  <c:v>Marshdale ES</c:v>
                </c:pt>
                <c:pt idx="9">
                  <c:v>Parr ES</c:v>
                </c:pt>
                <c:pt idx="10">
                  <c:v>Witt ES</c:v>
                </c:pt>
                <c:pt idx="11">
                  <c:v>Warren Tech North</c:v>
                </c:pt>
                <c:pt idx="13">
                  <c:v>Bell MS</c:v>
                </c:pt>
                <c:pt idx="14">
                  <c:v>Dunstan MS</c:v>
                </c:pt>
                <c:pt idx="15">
                  <c:v>Everitt MS</c:v>
                </c:pt>
                <c:pt idx="16">
                  <c:v>Falcon Bluff MS</c:v>
                </c:pt>
                <c:pt idx="18">
                  <c:v>Green Mountain HS</c:v>
                </c:pt>
                <c:pt idx="19">
                  <c:v>Jefferson HS</c:v>
                </c:pt>
                <c:pt idx="20">
                  <c:v>Warren Tech</c:v>
                </c:pt>
              </c:strCache>
            </c:strRef>
          </c:cat>
          <c:val>
            <c:numRef>
              <c:f>Sheet1!$J$3:$J$23</c:f>
              <c:numCache>
                <c:formatCode>"$"#,##0_);[Red]\("$"#,##0\)</c:formatCode>
                <c:ptCount val="21"/>
                <c:pt idx="0">
                  <c:v>711</c:v>
                </c:pt>
                <c:pt idx="1">
                  <c:v>1021</c:v>
                </c:pt>
                <c:pt idx="2">
                  <c:v>1646</c:v>
                </c:pt>
                <c:pt idx="3">
                  <c:v>1005</c:v>
                </c:pt>
                <c:pt idx="4">
                  <c:v>790</c:v>
                </c:pt>
                <c:pt idx="5">
                  <c:v>790</c:v>
                </c:pt>
                <c:pt idx="6">
                  <c:v>880</c:v>
                </c:pt>
                <c:pt idx="7">
                  <c:v>1177</c:v>
                </c:pt>
                <c:pt idx="8">
                  <c:v>865</c:v>
                </c:pt>
                <c:pt idx="9">
                  <c:v>960</c:v>
                </c:pt>
                <c:pt idx="10">
                  <c:v>898</c:v>
                </c:pt>
                <c:pt idx="11">
                  <c:v>839</c:v>
                </c:pt>
                <c:pt idx="13">
                  <c:v>3456</c:v>
                </c:pt>
                <c:pt idx="14">
                  <c:v>2806</c:v>
                </c:pt>
                <c:pt idx="15">
                  <c:v>2140</c:v>
                </c:pt>
                <c:pt idx="16">
                  <c:v>2077</c:v>
                </c:pt>
                <c:pt idx="18">
                  <c:v>4118</c:v>
                </c:pt>
                <c:pt idx="19">
                  <c:v>2557</c:v>
                </c:pt>
                <c:pt idx="20">
                  <c:v>4867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9C-43B8-A527-E7C5D47326BA}"/>
            </c:ext>
          </c:extLst>
        </c:ser>
        <c:ser>
          <c:idx val="3"/>
          <c:order val="1"/>
          <c:tx>
            <c:strRef>
              <c:f>Sheet1!$L$1:$L$2</c:f>
              <c:strCache>
                <c:ptCount val="2"/>
                <c:pt idx="0">
                  <c:v>April 2020</c:v>
                </c:pt>
                <c:pt idx="1">
                  <c:v>kWh Cost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Sheet1!$H$3:$H$23</c:f>
              <c:strCache>
                <c:ptCount val="21"/>
                <c:pt idx="0">
                  <c:v>Allendale ES</c:v>
                </c:pt>
                <c:pt idx="1">
                  <c:v>Campbell ES</c:v>
                </c:pt>
                <c:pt idx="2">
                  <c:v>Devinny ES</c:v>
                </c:pt>
                <c:pt idx="3">
                  <c:v>Fitzmorris ES</c:v>
                </c:pt>
                <c:pt idx="4">
                  <c:v>Foothills ES</c:v>
                </c:pt>
                <c:pt idx="5">
                  <c:v>Glennon Heights ES</c:v>
                </c:pt>
                <c:pt idx="6">
                  <c:v>Green Mountain ES</c:v>
                </c:pt>
                <c:pt idx="7">
                  <c:v>Lumberg ES</c:v>
                </c:pt>
                <c:pt idx="8">
                  <c:v>Marshdale ES</c:v>
                </c:pt>
                <c:pt idx="9">
                  <c:v>Parr ES</c:v>
                </c:pt>
                <c:pt idx="10">
                  <c:v>Witt ES</c:v>
                </c:pt>
                <c:pt idx="11">
                  <c:v>Warren Tech North</c:v>
                </c:pt>
                <c:pt idx="13">
                  <c:v>Bell MS</c:v>
                </c:pt>
                <c:pt idx="14">
                  <c:v>Dunstan MS</c:v>
                </c:pt>
                <c:pt idx="15">
                  <c:v>Everitt MS</c:v>
                </c:pt>
                <c:pt idx="16">
                  <c:v>Falcon Bluff MS</c:v>
                </c:pt>
                <c:pt idx="18">
                  <c:v>Green Mountain HS</c:v>
                </c:pt>
                <c:pt idx="19">
                  <c:v>Jefferson HS</c:v>
                </c:pt>
                <c:pt idx="20">
                  <c:v>Warren Tech</c:v>
                </c:pt>
              </c:strCache>
            </c:strRef>
          </c:cat>
          <c:val>
            <c:numRef>
              <c:f>Sheet1!$L$3:$L$23</c:f>
              <c:numCache>
                <c:formatCode>"$"#,##0_);[Red]\("$"#,##0\)</c:formatCode>
                <c:ptCount val="21"/>
                <c:pt idx="0">
                  <c:v>582</c:v>
                </c:pt>
                <c:pt idx="1">
                  <c:v>743</c:v>
                </c:pt>
                <c:pt idx="2">
                  <c:v>451</c:v>
                </c:pt>
                <c:pt idx="3">
                  <c:v>743</c:v>
                </c:pt>
                <c:pt idx="4">
                  <c:v>611</c:v>
                </c:pt>
                <c:pt idx="5">
                  <c:v>545</c:v>
                </c:pt>
                <c:pt idx="6">
                  <c:v>709</c:v>
                </c:pt>
                <c:pt idx="7">
                  <c:v>877</c:v>
                </c:pt>
                <c:pt idx="8">
                  <c:v>310</c:v>
                </c:pt>
                <c:pt idx="9">
                  <c:v>712</c:v>
                </c:pt>
                <c:pt idx="10">
                  <c:v>483</c:v>
                </c:pt>
                <c:pt idx="11">
                  <c:v>560</c:v>
                </c:pt>
                <c:pt idx="13">
                  <c:v>1968</c:v>
                </c:pt>
                <c:pt idx="14">
                  <c:v>1516</c:v>
                </c:pt>
                <c:pt idx="15">
                  <c:v>1393</c:v>
                </c:pt>
                <c:pt idx="16">
                  <c:v>1610</c:v>
                </c:pt>
                <c:pt idx="18">
                  <c:v>2456</c:v>
                </c:pt>
                <c:pt idx="19">
                  <c:v>2160</c:v>
                </c:pt>
                <c:pt idx="20">
                  <c:v>3925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9C-43B8-A527-E7C5D47326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33259472"/>
        <c:axId val="233255208"/>
      </c:barChart>
      <c:lineChart>
        <c:grouping val="standard"/>
        <c:varyColors val="0"/>
        <c:ser>
          <c:idx val="0"/>
          <c:order val="2"/>
          <c:tx>
            <c:strRef>
              <c:f>Sheet1!$I$1:$I$2</c:f>
              <c:strCache>
                <c:ptCount val="2"/>
                <c:pt idx="0">
                  <c:v>April 2019</c:v>
                </c:pt>
                <c:pt idx="1">
                  <c:v>kW Cost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Sheet1!$H$3:$H$23</c:f>
              <c:strCache>
                <c:ptCount val="21"/>
                <c:pt idx="0">
                  <c:v>Allendale ES</c:v>
                </c:pt>
                <c:pt idx="1">
                  <c:v>Campbell ES</c:v>
                </c:pt>
                <c:pt idx="2">
                  <c:v>Devinny ES</c:v>
                </c:pt>
                <c:pt idx="3">
                  <c:v>Fitzmorris ES</c:v>
                </c:pt>
                <c:pt idx="4">
                  <c:v>Foothills ES</c:v>
                </c:pt>
                <c:pt idx="5">
                  <c:v>Glennon Heights ES</c:v>
                </c:pt>
                <c:pt idx="6">
                  <c:v>Green Mountain ES</c:v>
                </c:pt>
                <c:pt idx="7">
                  <c:v>Lumberg ES</c:v>
                </c:pt>
                <c:pt idx="8">
                  <c:v>Marshdale ES</c:v>
                </c:pt>
                <c:pt idx="9">
                  <c:v>Parr ES</c:v>
                </c:pt>
                <c:pt idx="10">
                  <c:v>Witt ES</c:v>
                </c:pt>
                <c:pt idx="11">
                  <c:v>Warren Tech North</c:v>
                </c:pt>
                <c:pt idx="13">
                  <c:v>Bell MS</c:v>
                </c:pt>
                <c:pt idx="14">
                  <c:v>Dunstan MS</c:v>
                </c:pt>
                <c:pt idx="15">
                  <c:v>Everitt MS</c:v>
                </c:pt>
                <c:pt idx="16">
                  <c:v>Falcon Bluff MS</c:v>
                </c:pt>
                <c:pt idx="18">
                  <c:v>Green Mountain HS</c:v>
                </c:pt>
                <c:pt idx="19">
                  <c:v>Jefferson HS</c:v>
                </c:pt>
                <c:pt idx="20">
                  <c:v>Warren Tech</c:v>
                </c:pt>
              </c:strCache>
            </c:strRef>
          </c:cat>
          <c:val>
            <c:numRef>
              <c:f>Sheet1!$I$3:$I$23</c:f>
              <c:numCache>
                <c:formatCode>"$"#,##0_);[Red]\("$"#,##0\)</c:formatCode>
                <c:ptCount val="21"/>
                <c:pt idx="0">
                  <c:v>1294</c:v>
                </c:pt>
                <c:pt idx="1">
                  <c:v>1969</c:v>
                </c:pt>
                <c:pt idx="2">
                  <c:v>1045</c:v>
                </c:pt>
                <c:pt idx="3">
                  <c:v>1800</c:v>
                </c:pt>
                <c:pt idx="4">
                  <c:v>1500</c:v>
                </c:pt>
                <c:pt idx="5">
                  <c:v>1144</c:v>
                </c:pt>
                <c:pt idx="6">
                  <c:v>1538</c:v>
                </c:pt>
                <c:pt idx="7">
                  <c:v>2063</c:v>
                </c:pt>
                <c:pt idx="8">
                  <c:v>1781</c:v>
                </c:pt>
                <c:pt idx="9">
                  <c:v>1950</c:v>
                </c:pt>
                <c:pt idx="10">
                  <c:v>1224</c:v>
                </c:pt>
                <c:pt idx="11">
                  <c:v>1894</c:v>
                </c:pt>
                <c:pt idx="13">
                  <c:v>2179</c:v>
                </c:pt>
                <c:pt idx="14">
                  <c:v>5944</c:v>
                </c:pt>
                <c:pt idx="15">
                  <c:v>3656</c:v>
                </c:pt>
                <c:pt idx="16">
                  <c:v>4181</c:v>
                </c:pt>
                <c:pt idx="18">
                  <c:v>5770</c:v>
                </c:pt>
                <c:pt idx="19">
                  <c:v>4643</c:v>
                </c:pt>
                <c:pt idx="20">
                  <c:v>8775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9C-43B8-A527-E7C5D47326BA}"/>
            </c:ext>
          </c:extLst>
        </c:ser>
        <c:ser>
          <c:idx val="2"/>
          <c:order val="3"/>
          <c:tx>
            <c:strRef>
              <c:f>Sheet1!$K$1:$K$2</c:f>
              <c:strCache>
                <c:ptCount val="2"/>
                <c:pt idx="0">
                  <c:v>April 2020</c:v>
                </c:pt>
                <c:pt idx="1">
                  <c:v>kW Cost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Sheet1!$H$3:$H$23</c:f>
              <c:strCache>
                <c:ptCount val="21"/>
                <c:pt idx="0">
                  <c:v>Allendale ES</c:v>
                </c:pt>
                <c:pt idx="1">
                  <c:v>Campbell ES</c:v>
                </c:pt>
                <c:pt idx="2">
                  <c:v>Devinny ES</c:v>
                </c:pt>
                <c:pt idx="3">
                  <c:v>Fitzmorris ES</c:v>
                </c:pt>
                <c:pt idx="4">
                  <c:v>Foothills ES</c:v>
                </c:pt>
                <c:pt idx="5">
                  <c:v>Glennon Heights ES</c:v>
                </c:pt>
                <c:pt idx="6">
                  <c:v>Green Mountain ES</c:v>
                </c:pt>
                <c:pt idx="7">
                  <c:v>Lumberg ES</c:v>
                </c:pt>
                <c:pt idx="8">
                  <c:v>Marshdale ES</c:v>
                </c:pt>
                <c:pt idx="9">
                  <c:v>Parr ES</c:v>
                </c:pt>
                <c:pt idx="10">
                  <c:v>Witt ES</c:v>
                </c:pt>
                <c:pt idx="11">
                  <c:v>Warren Tech North</c:v>
                </c:pt>
                <c:pt idx="13">
                  <c:v>Bell MS</c:v>
                </c:pt>
                <c:pt idx="14">
                  <c:v>Dunstan MS</c:v>
                </c:pt>
                <c:pt idx="15">
                  <c:v>Everitt MS</c:v>
                </c:pt>
                <c:pt idx="16">
                  <c:v>Falcon Bluff MS</c:v>
                </c:pt>
                <c:pt idx="18">
                  <c:v>Green Mountain HS</c:v>
                </c:pt>
                <c:pt idx="19">
                  <c:v>Jefferson HS</c:v>
                </c:pt>
                <c:pt idx="20">
                  <c:v>Warren Tech</c:v>
                </c:pt>
              </c:strCache>
            </c:strRef>
          </c:cat>
          <c:val>
            <c:numRef>
              <c:f>Sheet1!$K$3:$K$23</c:f>
              <c:numCache>
                <c:formatCode>"$"#,##0_);[Red]\("$"#,##0\)</c:formatCode>
                <c:ptCount val="21"/>
                <c:pt idx="0">
                  <c:v>1111</c:v>
                </c:pt>
                <c:pt idx="1">
                  <c:v>1567</c:v>
                </c:pt>
                <c:pt idx="2">
                  <c:v>719</c:v>
                </c:pt>
                <c:pt idx="3">
                  <c:v>1572</c:v>
                </c:pt>
                <c:pt idx="4">
                  <c:v>948</c:v>
                </c:pt>
                <c:pt idx="5">
                  <c:v>649</c:v>
                </c:pt>
                <c:pt idx="6">
                  <c:v>858</c:v>
                </c:pt>
                <c:pt idx="7">
                  <c:v>1249</c:v>
                </c:pt>
                <c:pt idx="8">
                  <c:v>920</c:v>
                </c:pt>
                <c:pt idx="9">
                  <c:v>1444</c:v>
                </c:pt>
                <c:pt idx="10">
                  <c:v>1285</c:v>
                </c:pt>
                <c:pt idx="11">
                  <c:v>1040</c:v>
                </c:pt>
                <c:pt idx="13">
                  <c:v>1283</c:v>
                </c:pt>
                <c:pt idx="14">
                  <c:v>2669</c:v>
                </c:pt>
                <c:pt idx="15">
                  <c:v>2372</c:v>
                </c:pt>
                <c:pt idx="16">
                  <c:v>3767</c:v>
                </c:pt>
                <c:pt idx="18">
                  <c:v>3404</c:v>
                </c:pt>
                <c:pt idx="19">
                  <c:v>4015</c:v>
                </c:pt>
                <c:pt idx="20">
                  <c:v>5924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9C-43B8-A527-E7C5D47326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259472"/>
        <c:axId val="233255208"/>
      </c:lineChart>
      <c:catAx>
        <c:axId val="23325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255208"/>
        <c:crosses val="autoZero"/>
        <c:auto val="1"/>
        <c:lblAlgn val="ctr"/>
        <c:lblOffset val="100"/>
        <c:noMultiLvlLbl val="0"/>
      </c:catAx>
      <c:valAx>
        <c:axId val="233255208"/>
        <c:scaling>
          <c:orientation val="minMax"/>
          <c:max val="9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25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0.61146</cdr:x>
      <cdr:y>0.45593</cdr:y>
    </cdr:from>
    <cdr:to>
      <cdr:x>0.95233</cdr:x>
      <cdr:y>0.65741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54899" y="3126770"/>
          <a:ext cx="4155908" cy="1381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4000" dirty="0" smtClean="0"/>
            <a:t>42% Average Savings</a:t>
          </a:r>
          <a:endParaRPr lang="en-US" sz="4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PROJECTED AND ACTUAL</a:t>
            </a:r>
            <a:br>
              <a:rPr lang="en-US" dirty="0" smtClean="0"/>
            </a:br>
            <a:r>
              <a:rPr lang="en-US" dirty="0" smtClean="0"/>
              <a:t>Electricity Savings during </a:t>
            </a:r>
            <a:r>
              <a:rPr lang="en-US" dirty="0" err="1" smtClean="0"/>
              <a:t>covid</a:t>
            </a:r>
            <a:r>
              <a:rPr lang="en-US" dirty="0" smtClean="0"/>
              <a:t> SHUTDOWN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Hal Corin</a:t>
            </a:r>
          </a:p>
          <a:p>
            <a:r>
              <a:rPr lang="en-US" dirty="0" smtClean="0"/>
              <a:t>CASDEM 4/23/20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72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HOw</a:t>
            </a:r>
            <a:r>
              <a:rPr lang="en-US" dirty="0" smtClean="0"/>
              <a:t> are we Operating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3620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Schools went to remote learning 3/16, 45 contact days cancelled</a:t>
            </a:r>
          </a:p>
          <a:p>
            <a:r>
              <a:rPr lang="en-US" sz="2400" dirty="0" smtClean="0"/>
              <a:t>~ A dozen Kitchens are cooking meals</a:t>
            </a:r>
          </a:p>
          <a:p>
            <a:r>
              <a:rPr lang="en-US" sz="2400" dirty="0" smtClean="0"/>
              <a:t>Unoccupied Mode</a:t>
            </a:r>
          </a:p>
          <a:p>
            <a:pPr lvl="1"/>
            <a:r>
              <a:rPr lang="en-US" sz="2400" dirty="0" smtClean="0"/>
              <a:t>HVAC Unit overrides are available</a:t>
            </a:r>
          </a:p>
          <a:p>
            <a:r>
              <a:rPr lang="en-US" sz="2400" dirty="0" smtClean="0"/>
              <a:t>District Cooling Lock in Place</a:t>
            </a:r>
          </a:p>
          <a:p>
            <a:r>
              <a:rPr lang="en-US" sz="2400" dirty="0" smtClean="0"/>
              <a:t>Spaces heating to 55 (some spaces down to 51)</a:t>
            </a:r>
          </a:p>
          <a:p>
            <a:endParaRPr lang="en-US" sz="2400" dirty="0" smtClean="0"/>
          </a:p>
          <a:p>
            <a:r>
              <a:rPr lang="en-US" sz="2400" dirty="0" smtClean="0"/>
              <a:t>Water</a:t>
            </a:r>
          </a:p>
          <a:p>
            <a:r>
              <a:rPr lang="en-US" sz="2400" dirty="0" smtClean="0"/>
              <a:t>Natural Gas</a:t>
            </a:r>
            <a:endParaRPr lang="en-US" sz="24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7307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building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Unoccupied – Assume O/N load all day + some minimum daily behavior</a:t>
            </a:r>
          </a:p>
          <a:p>
            <a:r>
              <a:rPr lang="en-US" sz="2400" dirty="0" smtClean="0"/>
              <a:t>Increased cycling of units during the day to maintain </a:t>
            </a:r>
            <a:r>
              <a:rPr lang="en-US" sz="2400" dirty="0" err="1" smtClean="0"/>
              <a:t>setpoints</a:t>
            </a:r>
            <a:r>
              <a:rPr lang="en-US" sz="2400" dirty="0" smtClean="0"/>
              <a:t> – (as opposed to running all day)</a:t>
            </a:r>
          </a:p>
          <a:p>
            <a:r>
              <a:rPr lang="en-US" sz="2400" dirty="0" smtClean="0"/>
              <a:t>Boilers/Building pumps typically tied to OAT</a:t>
            </a:r>
          </a:p>
          <a:p>
            <a:endParaRPr lang="en-US" sz="2400" dirty="0"/>
          </a:p>
          <a:p>
            <a:r>
              <a:rPr lang="en-US" sz="2400" dirty="0" smtClean="0"/>
              <a:t>Increased maintenance work?</a:t>
            </a:r>
          </a:p>
          <a:p>
            <a:r>
              <a:rPr lang="en-US" sz="2400" dirty="0" smtClean="0"/>
              <a:t>Early construction season?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4722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 - </a:t>
            </a:r>
            <a:r>
              <a:rPr lang="en-US" dirty="0" err="1" smtClean="0"/>
              <a:t>eGauges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46300"/>
            <a:ext cx="5851358" cy="4711700"/>
          </a:xfrm>
        </p:spPr>
        <p:txBody>
          <a:bodyPr/>
          <a:lstStyle/>
          <a:p>
            <a:r>
              <a:rPr lang="en-US" dirty="0" smtClean="0"/>
              <a:t>Using district </a:t>
            </a:r>
            <a:r>
              <a:rPr lang="en-US" dirty="0" err="1" smtClean="0"/>
              <a:t>eGauges</a:t>
            </a:r>
            <a:r>
              <a:rPr lang="en-US" dirty="0" smtClean="0"/>
              <a:t> looked at 3/14/20 - 4/14/20 and 3/14/19 - 4/14/19 for kWh and kW differences</a:t>
            </a:r>
          </a:p>
          <a:p>
            <a:r>
              <a:rPr lang="en-US" dirty="0" smtClean="0"/>
              <a:t>Not weather normalized, both include 15 school says and 5 Spring Break days</a:t>
            </a:r>
          </a:p>
          <a:p>
            <a:r>
              <a:rPr lang="en-US" dirty="0" smtClean="0"/>
              <a:t>May expect more in future months, we seem to be improving over time</a:t>
            </a:r>
          </a:p>
          <a:p>
            <a:endParaRPr lang="en-US" dirty="0" smtClean="0"/>
          </a:p>
          <a:p>
            <a:r>
              <a:rPr lang="en-US" dirty="0" smtClean="0"/>
              <a:t>Weather normalized data at ~30 sites, some HS save 5000 + kWh/day</a:t>
            </a:r>
          </a:p>
          <a:p>
            <a:pPr lvl="1"/>
            <a:r>
              <a:rPr lang="en-US" dirty="0" smtClean="0"/>
              <a:t>140,000 </a:t>
            </a:r>
            <a:r>
              <a:rPr lang="en-US" dirty="0"/>
              <a:t>– 190,000 kWh/Day Saved </a:t>
            </a:r>
            <a:r>
              <a:rPr lang="en-US" dirty="0" smtClean="0"/>
              <a:t>scaling up </a:t>
            </a:r>
            <a:r>
              <a:rPr lang="en-US" dirty="0" err="1" smtClean="0"/>
              <a:t>eGauge</a:t>
            </a:r>
            <a:r>
              <a:rPr lang="en-US" dirty="0" smtClean="0"/>
              <a:t> data to District based on SF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60" y="2820987"/>
            <a:ext cx="4990948" cy="170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842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bills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7877008" cy="367830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19 Schools with full </a:t>
            </a:r>
            <a:r>
              <a:rPr lang="en-US" sz="2800" dirty="0"/>
              <a:t>bill period under shutdown</a:t>
            </a:r>
          </a:p>
          <a:p>
            <a:r>
              <a:rPr lang="en-US" sz="2800" dirty="0" smtClean="0"/>
              <a:t>Saving 33% cost on electricity bills</a:t>
            </a:r>
          </a:p>
          <a:p>
            <a:r>
              <a:rPr lang="en-US" sz="2800" dirty="0" smtClean="0"/>
              <a:t>Reducing 42% kWh</a:t>
            </a:r>
          </a:p>
          <a:p>
            <a:pPr lvl="1"/>
            <a:r>
              <a:rPr lang="en-US" sz="2800" dirty="0" smtClean="0"/>
              <a:t>47% ES, 46% MS, 35% HS</a:t>
            </a:r>
          </a:p>
        </p:txBody>
      </p:sp>
    </p:spTree>
    <p:extLst>
      <p:ext uri="{BB962C8B-B14F-4D97-AF65-F5344CB8AC3E}">
        <p14:creationId xmlns:p14="http://schemas.microsoft.com/office/powerpoint/2010/main" val="4204564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8826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9326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717402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3991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Savings Numbers (From bills)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05000"/>
            <a:ext cx="11029615" cy="46355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0.014 kWh/SF/(School Day)</a:t>
            </a:r>
          </a:p>
          <a:p>
            <a:r>
              <a:rPr lang="en-US" sz="2400" dirty="0" smtClean="0"/>
              <a:t>$18.93/KSF/Month in Electric - $11.53/KSF/m kW, $7.39/KSF/m kWh</a:t>
            </a:r>
          </a:p>
          <a:p>
            <a:pPr lvl="1"/>
            <a:r>
              <a:rPr lang="en-US" sz="2400" dirty="0" smtClean="0"/>
              <a:t>Demand savings will increase when we shift to summer because of magnitude and unit cost</a:t>
            </a:r>
          </a:p>
          <a:p>
            <a:pPr lvl="1"/>
            <a:r>
              <a:rPr lang="en-US" sz="2400" dirty="0" smtClean="0"/>
              <a:t>This bill period included Spring Break, so only had 15 days of savings</a:t>
            </a:r>
          </a:p>
          <a:p>
            <a:r>
              <a:rPr lang="en-US" sz="2400" dirty="0" smtClean="0"/>
              <a:t>0.014 kWh/SF/(School Day) *45 Days *12,000,000 SF = 7,751,430 kWh (March-May)</a:t>
            </a:r>
          </a:p>
          <a:p>
            <a:pPr lvl="1"/>
            <a:r>
              <a:rPr lang="en-US" sz="2400" dirty="0" smtClean="0"/>
              <a:t>9.2% annual ~1%/Week </a:t>
            </a:r>
          </a:p>
          <a:p>
            <a:pPr lvl="1"/>
            <a:r>
              <a:rPr lang="en-US" sz="2400" dirty="0" smtClean="0"/>
              <a:t>(2.5 ES / Week!)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0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could we do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Lower our heating unoccupied </a:t>
            </a:r>
            <a:r>
              <a:rPr lang="en-US" sz="2800" dirty="0" err="1" smtClean="0"/>
              <a:t>setpoint</a:t>
            </a:r>
            <a:r>
              <a:rPr lang="en-US" sz="2800" dirty="0" smtClean="0"/>
              <a:t> from 55°F to 45°F.</a:t>
            </a:r>
          </a:p>
          <a:p>
            <a:pPr lvl="1"/>
            <a:r>
              <a:rPr lang="en-US" sz="2800" dirty="0" smtClean="0"/>
              <a:t>The best reason to keep at 55°F is that the space can recover on Monday morning for occupants…</a:t>
            </a:r>
          </a:p>
          <a:p>
            <a:r>
              <a:rPr lang="en-US" sz="2800" dirty="0" smtClean="0"/>
              <a:t>Prevent chillers from coming on district-wide for as many months as possible.</a:t>
            </a:r>
          </a:p>
          <a:p>
            <a:r>
              <a:rPr lang="en-US" sz="2800" dirty="0" smtClean="0"/>
              <a:t>Target outliers who have not reduced usage by 10%+ on your first bills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7061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1040</TotalTime>
  <Words>378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Gill Sans MT</vt:lpstr>
      <vt:lpstr>Wingdings 2</vt:lpstr>
      <vt:lpstr>Dividend</vt:lpstr>
      <vt:lpstr>PROJECTED AND ACTUAL Electricity Savings during covid SHUTDOWN</vt:lpstr>
      <vt:lpstr>HOw are we Operating</vt:lpstr>
      <vt:lpstr>Expected building behavior</vt:lpstr>
      <vt:lpstr>Measurements - eGauges</vt:lpstr>
      <vt:lpstr>Results from bills</vt:lpstr>
      <vt:lpstr>PowerPoint Presentation</vt:lpstr>
      <vt:lpstr>PowerPoint Presentation</vt:lpstr>
      <vt:lpstr>Savings Numbers (From bills)</vt:lpstr>
      <vt:lpstr>How could we do better</vt:lpstr>
    </vt:vector>
  </TitlesOfParts>
  <Company>Jefferson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PROJECTED AND ACTUAL Electricity Savings during covid SHUTDOWN</dc:title>
  <dc:creator>Corin Hal</dc:creator>
  <cp:lastModifiedBy>Corin Hal</cp:lastModifiedBy>
  <cp:revision>19</cp:revision>
  <dcterms:created xsi:type="dcterms:W3CDTF">2020-04-22T22:29:06Z</dcterms:created>
  <dcterms:modified xsi:type="dcterms:W3CDTF">2020-04-23T15:49:30Z</dcterms:modified>
</cp:coreProperties>
</file>